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283" r:id="rId3"/>
    <p:sldId id="292" r:id="rId4"/>
    <p:sldId id="284" r:id="rId5"/>
    <p:sldId id="320" r:id="rId6"/>
    <p:sldId id="318" r:id="rId7"/>
    <p:sldId id="314" r:id="rId8"/>
    <p:sldId id="316" r:id="rId9"/>
    <p:sldId id="317" r:id="rId10"/>
    <p:sldId id="308" r:id="rId11"/>
  </p:sldIdLst>
  <p:sldSz cx="9144000" cy="6858000" type="screen4x3"/>
  <p:notesSz cx="6797675" cy="98726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0">
          <p15:clr>
            <a:srgbClr val="A4A3A4"/>
          </p15:clr>
        </p15:guide>
        <p15:guide id="2" orient="horz" pos="119" userDrawn="1">
          <p15:clr>
            <a:srgbClr val="A4A3A4"/>
          </p15:clr>
        </p15:guide>
        <p15:guide id="3" orient="horz" pos="539">
          <p15:clr>
            <a:srgbClr val="A4A3A4"/>
          </p15:clr>
        </p15:guide>
        <p15:guide id="4" orient="horz" pos="1593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pos="4963">
          <p15:clr>
            <a:srgbClr val="A4A3A4"/>
          </p15:clr>
        </p15:guide>
        <p15:guide id="7" pos="204" userDrawn="1">
          <p15:clr>
            <a:srgbClr val="A4A3A4"/>
          </p15:clr>
        </p15:guide>
        <p15:guide id="8" pos="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36E107-1DC1-0AEF-9332-D12838620850}" name="Zachris, Beate (GVPG)" initials="ZB(" userId="S::BZ@gvpg.eu::8e07b320-c2e1-41a9-a7c7-8f6681c484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Ihm" initials="ki" lastIdx="1" clrIdx="0"/>
  <p:cmAuthor id="1" name="Beate Zachris" initials="BZ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8000"/>
    <a:srgbClr val="007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731" autoAdjust="0"/>
  </p:normalViewPr>
  <p:slideViewPr>
    <p:cSldViewPr snapToGrid="0" snapToObjects="1">
      <p:cViewPr>
        <p:scale>
          <a:sx n="70" d="100"/>
          <a:sy n="70" d="100"/>
        </p:scale>
        <p:origin x="1810" y="250"/>
      </p:cViewPr>
      <p:guideLst>
        <p:guide orient="horz" pos="1510"/>
        <p:guide orient="horz" pos="119"/>
        <p:guide orient="horz" pos="539"/>
        <p:guide orient="horz" pos="1593"/>
        <p:guide orient="horz" pos="1321"/>
        <p:guide pos="4963"/>
        <p:guide pos="204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3226" y="7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1"/>
                </a:solidFill>
              </a:defRPr>
            </a:pPr>
            <a:r>
              <a:rPr lang="de-DE" sz="1600">
                <a:solidFill>
                  <a:schemeClr val="accent1"/>
                </a:solidFill>
              </a:rPr>
              <a:t>Überschrift der Grafik</a:t>
            </a:r>
          </a:p>
        </c:rich>
      </c:tx>
      <c:layout>
        <c:manualLayout>
          <c:xMode val="edge"/>
          <c:yMode val="edge"/>
          <c:x val="2.2128991498865901E-2"/>
          <c:y val="2.49998821806395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Umsätze</c:v>
                </c:pt>
              </c:strCache>
            </c:strRef>
          </c:tx>
          <c:cat>
            <c:strRef>
              <c:f>Blatt1!$A$2:$A$5</c:f>
              <c:strCache>
                <c:ptCount val="4"/>
                <c:pt idx="0">
                  <c:v>1. Qrtl.</c:v>
                </c:pt>
                <c:pt idx="1">
                  <c:v>2. Qrtl.</c:v>
                </c:pt>
                <c:pt idx="2">
                  <c:v>3. Qrtl.</c:v>
                </c:pt>
                <c:pt idx="3">
                  <c:v>4. Qrtl.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B-42C7-A12B-D29653833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 algn="l"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D-4AC3-B592-FCD99A152F0A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D-4AC3-B592-FCD99A152F0A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D-4AC3-B592-FCD99A152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96352"/>
        <c:axId val="157398144"/>
      </c:barChart>
      <c:catAx>
        <c:axId val="15739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de-DE"/>
          </a:p>
        </c:txPr>
        <c:crossAx val="157398144"/>
        <c:crosses val="autoZero"/>
        <c:auto val="1"/>
        <c:lblAlgn val="ctr"/>
        <c:lblOffset val="100"/>
        <c:noMultiLvlLbl val="0"/>
      </c:catAx>
      <c:valAx>
        <c:axId val="15739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de-DE"/>
          </a:p>
        </c:txPr>
        <c:crossAx val="157396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E1C4C-EF65-C444-9DDB-1F7072D8A1A5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095EC-EEBF-8D4F-A95B-88C7647835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690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7813B-9103-F649-B916-A13C65F64531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B63C3-89AF-7B4B-BC52-55141F9D1A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244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09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44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19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1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44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855663"/>
            <a:ext cx="7182151" cy="622945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sz="3600" dirty="0"/>
              <a:t>Zeitschriften in die Schulen 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60960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096F44-99E9-5FF0-4E21-0E1D337F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77DD-EAE9-B94A-8F75-2D5CC889BE53}" type="datetime1">
              <a:rPr lang="de-DE" smtClean="0"/>
              <a:pPr/>
              <a:t>30.08.2023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F166E5-1BE0-031C-7475-C5C71577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Presse-Grosso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BFDECE-A2D9-FE32-8C87-BD0B35EE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861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 dirty="0"/>
              <a:t>Der Programmbereich Familie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40386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37040"/>
            <a:ext cx="4038600" cy="4256981"/>
          </a:xfrm>
        </p:spPr>
        <p:txBody>
          <a:bodyPr>
            <a:normAutofit/>
          </a:bodyPr>
          <a:lstStyle>
            <a:lvl1pPr marL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30.08.2023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0" y="358969"/>
            <a:ext cx="176383" cy="954498"/>
          </a:xfrm>
          <a:prstGeom prst="rect">
            <a:avLst/>
          </a:prstGeom>
          <a:solidFill>
            <a:srgbClr val="007065"/>
          </a:solidFill>
          <a:ln w="9525">
            <a:solidFill>
              <a:srgbClr val="B1B4B4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73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D7B2C-8776-4384-814B-0A640CD8A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C66DC-D6BA-4038-9E22-B13F50A1B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EA861F-EACB-465A-B635-235766D3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448E20-E7B5-4C69-A520-9BCB5075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FBD77-7D4F-4B3B-A51D-FC0091F2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903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68FCA-A231-4863-A075-5B7002B1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AC342-62BA-42DC-A459-7A49A512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4F6F41-2252-401E-B441-692EE862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FDE190-7780-4009-95A6-C1CE24DC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2F24F7-48E5-4228-B398-89CBABC6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2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B24CE-94E1-4FCC-A602-36B853D2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BB3CBB-918E-44B7-AB8D-83DAA4302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BBE24A-4913-48AC-9151-7F666D33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51FDA8-D9E4-4A80-8D14-3B6B09ED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CFDF0F-6DC6-450D-B92C-6D5D9161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483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68B53-CA5F-4BA8-855D-BF31AAE1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A3FC08-36EC-4B5F-AC7B-5C368C081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E27445-36D6-432D-90DB-747685F6E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F95DF6-2DBB-4B6A-A41C-2C3AAFD5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63D805-04EC-4D14-A91F-ADC8C7E1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9CA681-F612-4C89-8D53-0F159766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77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15E1F-F210-4E8C-AA8F-5BE24C46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FC977F-1FE5-4719-9C1D-7937A945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355F1F-5E75-4CF4-953C-BF11A389F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373A23-9A24-4033-B31D-5EE66F984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E4D667-D1B4-41D0-A05E-C33EE47EC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561008-809B-4028-A0C2-2AB3C30C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F2131FB-1D98-4899-B44F-67CACAD3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4A4EB-4031-47FF-86F7-5F02FA4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35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98AAD-8BA0-4DBC-871F-A2B1F3AC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B5438B-BE5C-488A-9995-FE207E07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09D619-EC44-4753-B38F-4636A679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B540E1-D4B8-40A0-910D-2E9CF38C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67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3C320B-1116-48A3-8218-423D8C74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60071A-5373-4924-ACE0-E48B9F7E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F3686-9362-4AB7-9627-A8253797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30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FC592-2E04-443C-857E-067EEC56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1E6EB-1379-4A38-A751-4FF691D2F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E80753-820C-46F4-8727-D89524B4B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7E9481-AB2E-4DDE-9907-E653CC81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CB9672-9C54-478B-A203-37E7527D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2F81ED-E567-4DAD-80AB-8E388AEE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585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F177A-6BBF-497F-BAEA-37E48DB6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69B1AB1-67C1-4CF2-92C3-5DC32A034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1D1854-369B-4F92-B4CB-67473A685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3551DE-9D5A-4140-B8A9-F0A810E2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239752-84F0-4F56-B697-31D3C6D2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79EAE5-6726-4931-8E9C-4D320ED5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65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7040"/>
            <a:ext cx="6096000" cy="41359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30.08.2023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380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D6AC6-1C16-47C4-A5D9-EE905D78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86D9F7-579D-45B1-92D6-FA7796B48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0BC467-BB0A-4CAE-8714-E4A8320F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AF23A-1FDF-4695-B723-26CB0B4C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21056E-1CAA-4C7F-BF21-02A4F3F0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98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99A98E-035B-4527-86B0-76EABEB0F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113CA0-7FE9-40AC-BFF8-E054C0A32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FACCCB-F40E-4D0F-82AB-30FB9992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80812A-80AD-4B12-85A0-2263A6E3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57F777-8DAC-4883-8819-D3D32D3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64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40386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37040"/>
            <a:ext cx="4038600" cy="4256981"/>
          </a:xfrm>
        </p:spPr>
        <p:txBody>
          <a:bodyPr>
            <a:normAutofit/>
          </a:bodyPr>
          <a:lstStyle>
            <a:lvl1pPr marL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30.08.2023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80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6495429" y="1537040"/>
            <a:ext cx="2197568" cy="1712933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55626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6495429" y="3572556"/>
            <a:ext cx="2197568" cy="1712933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30.08.2023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74783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2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12.12.2012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Presse-Grosso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2343970"/>
            <a:ext cx="4038600" cy="3554481"/>
          </a:xfrm>
        </p:spPr>
        <p:txBody>
          <a:bodyPr>
            <a:normAutofit/>
          </a:bodyPr>
          <a:lstStyle>
            <a:lvl1pPr marL="180000" indent="-180000">
              <a:buClr>
                <a:schemeClr val="tx2"/>
              </a:buClr>
              <a:buFont typeface="Lucida Grande"/>
              <a:buChar char="•"/>
              <a:defRPr sz="1600"/>
            </a:lvl1pPr>
            <a:lvl2pPr marL="180000" indent="-180000">
              <a:buClr>
                <a:schemeClr val="tx2"/>
              </a:buClr>
              <a:buFont typeface="Lucida Grande"/>
              <a:buChar char="•"/>
              <a:defRPr sz="1600"/>
            </a:lvl2pPr>
            <a:lvl3pPr marL="180000" indent="-180000">
              <a:buClr>
                <a:schemeClr val="tx2"/>
              </a:buClr>
              <a:buFont typeface="Lucida Grande"/>
              <a:buChar char="•"/>
              <a:defRPr sz="1600"/>
            </a:lvl3pPr>
            <a:lvl4pPr marL="180000" indent="-180000">
              <a:buClr>
                <a:schemeClr val="tx2"/>
              </a:buClr>
              <a:buFont typeface="Lucida Grande"/>
              <a:buChar char="•"/>
              <a:defRPr sz="1600"/>
            </a:lvl4pPr>
            <a:lvl5pPr marL="180000" indent="-180000">
              <a:buClr>
                <a:schemeClr val="tx2"/>
              </a:buClr>
              <a:buFont typeface="Lucida Grande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43970"/>
            <a:ext cx="4038600" cy="3554481"/>
          </a:xfrm>
        </p:spPr>
        <p:txBody>
          <a:bodyPr>
            <a:normAutofit/>
          </a:bodyPr>
          <a:lstStyle>
            <a:lvl1pPr marL="180000" indent="-180000">
              <a:buClr>
                <a:schemeClr val="accent1"/>
              </a:buClr>
              <a:buFont typeface="Lucida Grande"/>
              <a:buChar char="•"/>
              <a:defRPr sz="1600"/>
            </a:lvl1pPr>
            <a:lvl2pPr marL="180000" indent="-180000">
              <a:buClr>
                <a:schemeClr val="accent1"/>
              </a:buClr>
              <a:buFont typeface="Lucida Grande"/>
              <a:buChar char="•"/>
              <a:defRPr sz="1600"/>
            </a:lvl2pPr>
            <a:lvl3pPr marL="180000" indent="-180000">
              <a:buClr>
                <a:schemeClr val="accent1"/>
              </a:buClr>
              <a:buFont typeface="Lucida Grande"/>
              <a:buChar char="•"/>
              <a:defRPr sz="1600"/>
            </a:lvl3pPr>
            <a:lvl4pPr marL="180000" indent="-180000">
              <a:buClr>
                <a:schemeClr val="accent1"/>
              </a:buClr>
              <a:buFont typeface="Lucida Grande"/>
              <a:buChar char="•"/>
              <a:defRPr sz="1600"/>
            </a:lvl4pPr>
            <a:lvl5pPr marL="180000" indent="-180000">
              <a:buClr>
                <a:schemeClr val="accent1"/>
              </a:buClr>
              <a:buFont typeface="Lucida Grande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57200" y="1537040"/>
            <a:ext cx="6096000" cy="76313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848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/>
          <a:p>
            <a:r>
              <a:rPr lang="de-DE" dirty="0"/>
              <a:t>Kreisdiagramm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30.08.2023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3" name="Diagramm 2"/>
          <p:cNvGraphicFramePr/>
          <p:nvPr userDrawn="1">
            <p:extLst>
              <p:ext uri="{D42A27DB-BD31-4B8C-83A1-F6EECF244321}">
                <p14:modId xmlns:p14="http://schemas.microsoft.com/office/powerpoint/2010/main" val="3356673141"/>
              </p:ext>
            </p:extLst>
          </p:nvPr>
        </p:nvGraphicFramePr>
        <p:xfrm>
          <a:off x="282215" y="1527968"/>
          <a:ext cx="7357136" cy="360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457200" y="5672667"/>
            <a:ext cx="71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+mn-lt"/>
              </a:rPr>
              <a:t>Textfeld</a:t>
            </a:r>
          </a:p>
        </p:txBody>
      </p:sp>
    </p:spTree>
    <p:extLst>
      <p:ext uri="{BB962C8B-B14F-4D97-AF65-F5344CB8AC3E}">
        <p14:creationId xmlns:p14="http://schemas.microsoft.com/office/powerpoint/2010/main" val="2545442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30.08.2023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4" name="Diagramm 3"/>
          <p:cNvGraphicFramePr/>
          <p:nvPr userDrawn="1">
            <p:extLst>
              <p:ext uri="{D42A27DB-BD31-4B8C-83A1-F6EECF244321}">
                <p14:modId xmlns:p14="http://schemas.microsoft.com/office/powerpoint/2010/main" val="3701298021"/>
              </p:ext>
            </p:extLst>
          </p:nvPr>
        </p:nvGraphicFramePr>
        <p:xfrm>
          <a:off x="449973" y="1510824"/>
          <a:ext cx="5876305" cy="391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feld 12"/>
          <p:cNvSpPr txBox="1"/>
          <p:nvPr userDrawn="1"/>
        </p:nvSpPr>
        <p:spPr>
          <a:xfrm>
            <a:off x="457200" y="5672667"/>
            <a:ext cx="71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+mn-lt"/>
              </a:rPr>
              <a:t>Textfeld</a:t>
            </a:r>
          </a:p>
        </p:txBody>
      </p:sp>
    </p:spTree>
    <p:extLst>
      <p:ext uri="{BB962C8B-B14F-4D97-AF65-F5344CB8AC3E}">
        <p14:creationId xmlns:p14="http://schemas.microsoft.com/office/powerpoint/2010/main" val="94051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/>
          <a:p>
            <a:r>
              <a:rPr lang="de-DE" dirty="0"/>
              <a:t>Tabelle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30.08.2023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/>
              <a:t>Stiftung Lesen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466564"/>
              </p:ext>
            </p:extLst>
          </p:nvPr>
        </p:nvGraphicFramePr>
        <p:xfrm>
          <a:off x="457200" y="1689058"/>
          <a:ext cx="7182150" cy="3337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9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de-DE" sz="1600" b="0" dirty="0">
                          <a:latin typeface="+mn-lt"/>
                        </a:rPr>
                        <a:t>Headline Tabelle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tx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 userDrawn="1"/>
        </p:nvSpPr>
        <p:spPr>
          <a:xfrm>
            <a:off x="457200" y="5672667"/>
            <a:ext cx="71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+mn-lt"/>
              </a:rPr>
              <a:t>Textfeld</a:t>
            </a:r>
          </a:p>
        </p:txBody>
      </p:sp>
    </p:spTree>
    <p:extLst>
      <p:ext uri="{BB962C8B-B14F-4D97-AF65-F5344CB8AC3E}">
        <p14:creationId xmlns:p14="http://schemas.microsoft.com/office/powerpoint/2010/main" val="15314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Der Programmbereich Familie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60960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30.08.2023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358969"/>
            <a:ext cx="176383" cy="954498"/>
          </a:xfrm>
          <a:prstGeom prst="rect">
            <a:avLst/>
          </a:prstGeom>
          <a:solidFill>
            <a:schemeClr val="accent3"/>
          </a:solidFill>
          <a:ln w="9525">
            <a:solidFill>
              <a:srgbClr val="B1B4B4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89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chemeClr val="tx2"/>
          </a:solidFill>
          <a:ln w="9525">
            <a:solidFill>
              <a:srgbClr val="B1B4B4"/>
            </a:solidFill>
            <a:round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r>
              <a:rPr lang="de-DE" dirty="0">
                <a:ln>
                  <a:noFill/>
                </a:ln>
              </a:rPr>
              <a:t>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53085"/>
            <a:ext cx="8229600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7040"/>
            <a:ext cx="8229600" cy="41359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     </a:t>
            </a:r>
          </a:p>
        </p:txBody>
      </p:sp>
      <p:pic>
        <p:nvPicPr>
          <p:cNvPr id="9" name="Bild 8" descr="StiftgLesen_Logo_CMYK.eps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3" y="203865"/>
            <a:ext cx="941685" cy="504000"/>
          </a:xfrm>
          <a:prstGeom prst="rect">
            <a:avLst/>
          </a:prstGeom>
        </p:spPr>
      </p:pic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30.08.2023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31800" y="59939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2014/2015 für Lehrkräfte der Klassenstufen 3-4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F49FD5-11C6-43E4-9A96-82186066BBA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22063" y="203865"/>
            <a:ext cx="489154" cy="587569"/>
          </a:xfrm>
          <a:prstGeom prst="rect">
            <a:avLst/>
          </a:prstGeom>
        </p:spPr>
      </p:pic>
      <p:pic>
        <p:nvPicPr>
          <p:cNvPr id="2050" name="Picture 2" descr="Verbandsprofil: MVFP Medienverband der freien Presse e....">
            <a:extLst>
              <a:ext uri="{FF2B5EF4-FFF2-40B4-BE49-F238E27FC236}">
                <a16:creationId xmlns:a16="http://schemas.microsoft.com/office/drawing/2014/main" id="{523FC9C4-6C5B-AD78-8A93-BF1AEABEC2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02" y="143368"/>
            <a:ext cx="682227" cy="68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3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0" r:id="rId9"/>
    <p:sldLayoutId id="2147483662" r:id="rId10"/>
  </p:sldLayoutIdLst>
  <p:hf hdr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tabLst/>
        <a:defRPr sz="2800" b="0" i="0" kern="120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lnSpc>
          <a:spcPts val="2000"/>
        </a:lnSpc>
        <a:spcBef>
          <a:spcPts val="1000"/>
        </a:spcBef>
        <a:buFontTx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82ABB2-9302-4BA4-9414-DADD26C5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98579D-B39A-474B-9819-F3EA257B1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D41200-AF6B-4D6F-917B-A1DD842BA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33487-ACB0-4193-ACFF-83AA0BAB9752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3019DF-5C08-4C39-8B82-3FA87E198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A6A5ED-042D-4E09-94D0-EDD07D194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24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rlehrerclub.de/zeitschrift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z@gvpg.de" TargetMode="External"/><Relationship Id="rId2" Type="http://schemas.openxmlformats.org/officeDocument/2006/relationships/hyperlink" Target="mailto:lydia.ewald@stiftunglesen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essegrosso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>
            <a:spLocks/>
          </p:cNvSpPr>
          <p:nvPr/>
        </p:nvSpPr>
        <p:spPr bwMode="auto">
          <a:xfrm>
            <a:off x="-36000" y="863600"/>
            <a:ext cx="9180000" cy="6012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9483440" y="2155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133805" y="6066598"/>
            <a:ext cx="8540544" cy="791402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r>
              <a:rPr lang="de-DE" sz="3100" b="1" kern="1600" spc="20" dirty="0">
                <a:solidFill>
                  <a:schemeClr val="bg1"/>
                </a:solidFill>
              </a:rPr>
              <a:t>Leitfaden 2023/2024 für Grossisten</a:t>
            </a:r>
            <a:br>
              <a:rPr lang="de-DE" sz="2200" kern="1600" spc="20" dirty="0">
                <a:solidFill>
                  <a:schemeClr val="bg1"/>
                </a:solidFill>
              </a:rPr>
            </a:br>
            <a:br>
              <a:rPr lang="de-DE" sz="2700" b="0" kern="1600" spc="20" dirty="0">
                <a:solidFill>
                  <a:schemeClr val="bg1"/>
                </a:solidFill>
              </a:rPr>
            </a:br>
            <a:endParaRPr lang="de-DE" sz="2700" b="0" kern="1600" spc="2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66384" y="863600"/>
            <a:ext cx="647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Zeitschriften in die Schulen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B0B3E-84F2-9209-5925-7C2EF363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2" y="2778540"/>
            <a:ext cx="7450591" cy="30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373" y="1082728"/>
            <a:ext cx="7096848" cy="945021"/>
          </a:xfrm>
        </p:spPr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6633" y="1943100"/>
            <a:ext cx="5174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„Zeitschriften in die Schulen“ – ein Überblick		Seite 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								Seite 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Zeitplan								Seite 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2023/2024: Auf einen Blick				Seite 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Tipps und Hinweise						Seiten 7-8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								Seite 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867855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A05308-ABA7-2C41-D6E4-591F03DF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141" y="2027749"/>
            <a:ext cx="2752077" cy="196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8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622688"/>
            <a:ext cx="7096848" cy="945021"/>
          </a:xfrm>
        </p:spPr>
        <p:txBody>
          <a:bodyPr/>
          <a:lstStyle/>
          <a:p>
            <a:br>
              <a:rPr lang="de-DE" sz="500" dirty="0"/>
            </a:br>
            <a:r>
              <a:rPr lang="de-DE" dirty="0"/>
              <a:t>„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Zeitschriften in die Schulen“ – ein Überblick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49973" y="2174530"/>
            <a:ext cx="8101584" cy="3005776"/>
          </a:xfrm>
          <a:ln>
            <a:noFill/>
          </a:ln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Bundesweite Leseförderung mit Zeitschriften seit 2003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/>
              <a:t>Schirmherrschaft</a:t>
            </a:r>
            <a:r>
              <a:rPr lang="de-DE" sz="1400" dirty="0"/>
              <a:t>: Schirmherrin: Kulturstaatsministerin Claudia Roth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/>
              <a:t>Zielgruppe</a:t>
            </a:r>
            <a:r>
              <a:rPr lang="de-DE" sz="1400" dirty="0"/>
              <a:t>:</a:t>
            </a:r>
          </a:p>
          <a:p>
            <a:pPr marL="741600" lvl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weiterführende Schulen inkl. Berufsschulen: Jahrgänge 5-7 und 8-13</a:t>
            </a:r>
          </a:p>
          <a:p>
            <a:pPr marL="2844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/>
              <a:t>Zeitschriften</a:t>
            </a:r>
            <a:r>
              <a:rPr lang="de-DE" sz="1400" dirty="0"/>
              <a:t>: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Lieferung von altersgemäßen Zeitschriftenboxen im „Zeitschriftenmonat“ jeweils nach den Osterferien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Ca. 20 verschiedene Publikumszeitschriften pro Altersgruppe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Zusätzlich große Auswahl von ePaper für alle Interessierten</a:t>
            </a:r>
            <a:endParaRPr lang="de-DE" sz="1400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15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622688"/>
            <a:ext cx="7096848" cy="945021"/>
          </a:xfrm>
        </p:spPr>
        <p:txBody>
          <a:bodyPr/>
          <a:lstStyle/>
          <a:p>
            <a:br>
              <a:rPr lang="de-DE" sz="500" dirty="0"/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31201E4-F223-CEE0-9C2F-A0745E609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314816"/>
              </p:ext>
            </p:extLst>
          </p:nvPr>
        </p:nvGraphicFramePr>
        <p:xfrm>
          <a:off x="1396721" y="1795024"/>
          <a:ext cx="6150100" cy="4130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0100">
                  <a:extLst>
                    <a:ext uri="{9D8B030D-6E8A-4147-A177-3AD203B41FA5}">
                      <a16:colId xmlns:a16="http://schemas.microsoft.com/office/drawing/2014/main" val="1012675504"/>
                    </a:ext>
                  </a:extLst>
                </a:gridCol>
              </a:tblGrid>
              <a:tr h="57048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REDUZIERUNG der Titelliste auf maximal 20 Titel je Zielgruppe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72598"/>
                  </a:ext>
                </a:extLst>
              </a:tr>
              <a:tr h="57048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Zielgruppen: </a:t>
                      </a:r>
                    </a:p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Klassen 5-7 und 8-13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829242"/>
                  </a:ext>
                </a:extLst>
              </a:tr>
              <a:tr h="57048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Digitalisierung des Materials und Bereitstellung als Download.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32870"/>
                  </a:ext>
                </a:extLst>
              </a:tr>
              <a:tr h="57048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KEINE Tekturen mehr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99503"/>
                  </a:ext>
                </a:extLst>
              </a:tr>
              <a:tr h="114543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Hybrid-Version: </a:t>
                      </a:r>
                    </a:p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PRINT bleibt Kern des </a:t>
                      </a:r>
                      <a:r>
                        <a:rPr lang="de-DE" baseline="0" dirty="0" err="1">
                          <a:solidFill>
                            <a:srgbClr val="000000"/>
                          </a:solidFill>
                        </a:rPr>
                        <a:t>ZidS</a:t>
                      </a:r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-Projekts </a:t>
                      </a:r>
                    </a:p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Digital als zusätzliches Angebot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22486"/>
                  </a:ext>
                </a:extLst>
              </a:tr>
              <a:tr h="633893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Anzahl Klassen: maximal 10.000 teilnehmende Klassen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37426"/>
                  </a:ext>
                </a:extLst>
              </a:tr>
            </a:tbl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B3B00864-CB83-5919-0363-629703C84F36}"/>
              </a:ext>
            </a:extLst>
          </p:cNvPr>
          <p:cNvSpPr txBox="1">
            <a:spLocks/>
          </p:cNvSpPr>
          <p:nvPr/>
        </p:nvSpPr>
        <p:spPr>
          <a:xfrm>
            <a:off x="446518" y="903910"/>
            <a:ext cx="7428790" cy="72777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tabLst/>
              <a:defRPr sz="2800" b="0" i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de-DE" b="1" dirty="0" err="1"/>
              <a:t>ZidS</a:t>
            </a:r>
            <a:r>
              <a:rPr lang="de-DE" b="1" dirty="0"/>
              <a:t> 2023 / 2024: Status Quo</a:t>
            </a:r>
          </a:p>
        </p:txBody>
      </p:sp>
    </p:spTree>
    <p:extLst>
      <p:ext uri="{BB962C8B-B14F-4D97-AF65-F5344CB8AC3E}">
        <p14:creationId xmlns:p14="http://schemas.microsoft.com/office/powerpoint/2010/main" val="101889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5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3DBAA1EB-8B05-FA29-24D8-50F46F19E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09304"/>
              </p:ext>
            </p:extLst>
          </p:nvPr>
        </p:nvGraphicFramePr>
        <p:xfrm>
          <a:off x="1265238" y="885826"/>
          <a:ext cx="8907462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65991" imgH="4602541" progId="Excel.Sheet.12">
                  <p:embed/>
                </p:oleObj>
              </mc:Choice>
              <mc:Fallback>
                <p:oleObj name="Worksheet" r:id="rId3" imgW="10065991" imgH="46025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5238" y="885826"/>
                        <a:ext cx="8907462" cy="540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02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6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52350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3152" y="1364570"/>
            <a:ext cx="7096848" cy="434958"/>
          </a:xfrm>
        </p:spPr>
        <p:txBody>
          <a:bodyPr>
            <a:normAutofit/>
          </a:bodyPr>
          <a:lstStyle/>
          <a:p>
            <a:r>
              <a:rPr lang="de-DE" b="1" dirty="0" err="1"/>
              <a:t>ZidS</a:t>
            </a:r>
            <a:r>
              <a:rPr lang="de-DE" dirty="0"/>
              <a:t> </a:t>
            </a:r>
            <a:r>
              <a:rPr lang="de-DE" b="1" dirty="0"/>
              <a:t>2023 / 2024: Auf einen Blick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39955"/>
              </p:ext>
            </p:extLst>
          </p:nvPr>
        </p:nvGraphicFramePr>
        <p:xfrm>
          <a:off x="523152" y="2554160"/>
          <a:ext cx="8283851" cy="2315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1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Anmeldung von </a:t>
                      </a:r>
                      <a:r>
                        <a:rPr lang="de-DE" altLang="de-DE" sz="1100" b="1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maximal 5 Klassen pro Schule</a:t>
                      </a:r>
                      <a:r>
                        <a:rPr lang="de-DE" altLang="de-DE" sz="110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möglich.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Handling der zusätzlichen Klassensätze in Eigenverantwortung der Grossisten.</a:t>
                      </a:r>
                      <a:endParaRPr lang="de-DE" sz="11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2839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Auswahl von </a:t>
                      </a:r>
                      <a:r>
                        <a:rPr lang="de-DE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maximal 1 zusätzlichem Klassensatz</a:t>
                      </a:r>
                      <a:r>
                        <a:rPr lang="de-DE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teilnehmender Klasse und Schule. </a:t>
                      </a:r>
                      <a:r>
                        <a:rPr lang="de-DE" sz="11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Maximal 30 Exemplare je Klassensatz.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Lieferfrequenz: 2 Ausliefertage </a:t>
                      </a:r>
                      <a:r>
                        <a:rPr lang="de-DE" sz="11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 Projektzeitraum </a:t>
                      </a:r>
                      <a:r>
                        <a:rPr lang="de-DE" sz="11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(Donnerstag oder Freitag).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Projekt-Unterlagen werden in </a:t>
                      </a:r>
                      <a:r>
                        <a:rPr lang="de-DE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digitaler Form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zur Verfügung gestellt.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Lieferstart nach den Osterferien in Absprache mit Presse-Grossisten.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08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1268595"/>
            <a:ext cx="7096848" cy="434958"/>
          </a:xfrm>
        </p:spPr>
        <p:txBody>
          <a:bodyPr/>
          <a:lstStyle/>
          <a:p>
            <a:r>
              <a:rPr lang="de-DE" b="1" dirty="0"/>
              <a:t>Tipps und Hinweise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7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6633" y="1991887"/>
            <a:ext cx="8080375" cy="4281959"/>
          </a:xfrm>
        </p:spPr>
        <p:txBody>
          <a:bodyPr>
            <a:noAutofit/>
          </a:bodyPr>
          <a:lstStyle/>
          <a:p>
            <a:pPr marL="171450" lvl="0" indent="-1714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Belieferung</a:t>
            </a: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 durch die Grossisten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startet nach den Osterferien für die Dauer von vier Wochen</a:t>
            </a: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Im Notfall (Personalengpass, Urlaub etc.) kann der Zeitpunkt der Belieferung um eine Woche nach hinten verschoben werden. Bitte stimmen Sie den exakten Lieferstart mit den Schulen ab.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Die Schulen werden bereits bei der Online-Anmeldung darauf hingewiesen, dass die Direktanlieferung der Idealfall ist. In Ausnahmefällen kann in Abstimmung mit der Schule die Ablage in einem Depot oder Anlieferung an einen Umkreishändler abgestimmt werden.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Zeitschriften-Lieferung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Die teilnehmenden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weiterführenden Schulen </a:t>
            </a: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erhalten die Zeitschriften der entsprechenden Titelliste an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zwei Ausliefertagen im Zeitschriftenmonat.</a:t>
            </a: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-2667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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Im Projektjahr 2023 / 2024 sind 19 bzw. 20 Titel auf der Titelliste aufgeführt.</a:t>
            </a:r>
          </a:p>
          <a:p>
            <a:pPr marL="809625" indent="-2667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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Bitte bündeln Sie wöchentliche Objekte mit 4 Ausgaben im Aktionszeitraum entsprechend.</a:t>
            </a:r>
          </a:p>
          <a:p>
            <a:pPr marL="809625" indent="-2667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"/>
            </a:pP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Anlieferungstag für die Zeitschriftenpakete ist Donnerstag oder Freitag.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liefern Sie ausschließlich die abgestimmten Titel von der jeweiligen Titelliste und die Titel der Zusatzangebote </a:t>
            </a:r>
            <a:r>
              <a:rPr 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aus. Die Titellisten sind verbindlich und wurden gemeinschaftlich von den Projektpartnern abgestimmt und kommuniziert.</a:t>
            </a: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6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204069"/>
            <a:ext cx="7096848" cy="434958"/>
          </a:xfrm>
        </p:spPr>
        <p:txBody>
          <a:bodyPr/>
          <a:lstStyle/>
          <a:p>
            <a:r>
              <a:rPr lang="de-DE" b="1" dirty="0"/>
              <a:t>Tipps und Hinweise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8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55663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08459" y="1987434"/>
            <a:ext cx="8080375" cy="4339888"/>
          </a:xfrm>
        </p:spPr>
        <p:txBody>
          <a:bodyPr>
            <a:noAutofit/>
          </a:bodyPr>
          <a:lstStyle/>
          <a:p>
            <a:pPr marL="171450" indent="-1714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Zusätzliche Klassensätze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Zusätzliche Klassensätze sollen generell beibehalten werden, weil nur so eine sinnvolle Gruppenarbeit mit Zeitschriften möglich ist. 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Die Verlage wurden angeschrieben und um zusätzliche Mengen für die Klassensatzbestellungen gebeten. 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Der Grossist hat die Option, mit den Schulen evtl. Klassensätze frei nach seinen Remissionsmengen abzustimmen.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Die Schulen wurden darüber informiert, dass Klassensätze in individueller Absprache mit dem Grossisten möglich sind – je nach Verfügbarkeit der Kontingente. Stückzahl pro Klassensatz: maximal 30 Exemplare.</a:t>
            </a:r>
            <a:endParaRPr lang="de-DE" altLang="de-DE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endParaRPr lang="de-DE" altLang="de-DE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Projektunterlagen</a:t>
            </a:r>
          </a:p>
          <a:p>
            <a:pPr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Folgende Unterlagen stellen wir </a:t>
            </a:r>
            <a:r>
              <a:rPr lang="de-DE" altLang="de-DE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Grossisten und Lehrern digital </a:t>
            </a: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zur Verfügung:</a:t>
            </a:r>
          </a:p>
          <a:p>
            <a:pPr marL="990600" lvl="2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Leitfäden für Schulen und Grosso</a:t>
            </a:r>
          </a:p>
          <a:p>
            <a:pPr marL="990600" lvl="1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Titellisten</a:t>
            </a:r>
          </a:p>
          <a:p>
            <a:pPr marL="990600" lvl="1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Abschlussbrief für Lehrer</a:t>
            </a:r>
          </a:p>
          <a:p>
            <a:pPr marL="990600" lvl="1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Auftaktfolder (Download der Stiftung Lesen unter </a:t>
            </a:r>
            <a:r>
              <a:rPr lang="de-DE" sz="11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www.derLehrerclub.de/zeitschriften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/>
              <a:t>für Lehrer</a:t>
            </a:r>
          </a:p>
          <a:p>
            <a:pPr marL="809625" lvl="1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None/>
            </a:pPr>
            <a:endParaRPr lang="de-DE" altLang="de-DE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Bitte erstellen Sie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einen Handzettel mit Ihren Kontaktdaten inklusive Ansprechpartner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adressieren ihn an den von der Schule genannten Ansprechpartner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Für jede Schule sollte ein Lieferdeckblatt erstellt werden, welches die wichtigen Eckdaten wie Tour, Adresse,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Name des Lehrers + Klasse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und Ablagestelle enthält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DE" altLang="de-DE" sz="11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7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1317515"/>
            <a:ext cx="7096848" cy="545492"/>
          </a:xfrm>
        </p:spPr>
        <p:txBody>
          <a:bodyPr/>
          <a:lstStyle/>
          <a:p>
            <a:r>
              <a:rPr lang="de-DE" dirty="0"/>
              <a:t>Ihre Ansprechpartner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9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1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553828" y="2069085"/>
            <a:ext cx="4122028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Stiftung Lesen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Programmbereich Schule 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Lydia Ewald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  <a:hlinkClick r:id="rId2"/>
              </a:rPr>
              <a:t>lydia.ewald@stiftunglesen.de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Tel.: 06131 / 28890-27</a:t>
            </a: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57200" y="1863007"/>
            <a:ext cx="4122028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Gesamtverband Pressegroßhandel e.V. / 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PGM Presse-Grosso Marketing</a:t>
            </a:r>
          </a:p>
          <a:p>
            <a:pPr>
              <a:spcBef>
                <a:spcPts val="600"/>
              </a:spcBef>
            </a:pPr>
            <a:r>
              <a:rPr lang="de-DE" sz="1400" i="1" dirty="0">
                <a:solidFill>
                  <a:srgbClr val="000000"/>
                </a:solidFill>
              </a:rPr>
              <a:t>Beate Zachris</a:t>
            </a:r>
          </a:p>
          <a:p>
            <a:pPr>
              <a:spcBef>
                <a:spcPts val="600"/>
              </a:spcBef>
            </a:pPr>
            <a:r>
              <a:rPr lang="de-DE" sz="1400" i="1" dirty="0">
                <a:solidFill>
                  <a:srgbClr val="000000"/>
                </a:solidFill>
                <a:hlinkClick r:id="rId3"/>
              </a:rPr>
              <a:t>bz@gvpg.de</a:t>
            </a:r>
            <a:endParaRPr lang="de-DE" sz="1400" i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i="1" dirty="0">
                <a:solidFill>
                  <a:srgbClr val="000000"/>
                </a:solidFill>
              </a:rPr>
              <a:t>Tel.: 0221 / 921337-27</a:t>
            </a: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Händelstraße 25-29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50674 Köln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  <a:hlinkClick r:id="rId4"/>
              </a:rPr>
              <a:t>www.pressegrosso.de</a:t>
            </a: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err="1">
                <a:solidFill>
                  <a:srgbClr val="000000"/>
                </a:solidFill>
              </a:rPr>
              <a:t>ZidS</a:t>
            </a:r>
            <a:r>
              <a:rPr lang="de-DE" sz="1400" b="1" dirty="0">
                <a:solidFill>
                  <a:srgbClr val="000000"/>
                </a:solidFill>
              </a:rPr>
              <a:t>-Projektgruppen-Mitglieder Grosso: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Markus </a:t>
            </a:r>
            <a:r>
              <a:rPr lang="de-DE" sz="1400" dirty="0" err="1">
                <a:solidFill>
                  <a:srgbClr val="000000"/>
                </a:solidFill>
              </a:rPr>
              <a:t>Medritzky</a:t>
            </a:r>
            <a:r>
              <a:rPr lang="de-DE" sz="1400" dirty="0">
                <a:solidFill>
                  <a:srgbClr val="000000"/>
                </a:solidFill>
              </a:rPr>
              <a:t>, NPV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Luise Kurth, FPV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Dirk von Rüden, PV Lütkemeyer</a:t>
            </a: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</p:spTree>
    <p:extLst>
      <p:ext uri="{BB962C8B-B14F-4D97-AF65-F5344CB8AC3E}">
        <p14:creationId xmlns:p14="http://schemas.microsoft.com/office/powerpoint/2010/main" val="286865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Stiftung Lesen">
      <a:dk1>
        <a:srgbClr val="777876"/>
      </a:dk1>
      <a:lt1>
        <a:srgbClr val="FFFFFF"/>
      </a:lt1>
      <a:dk2>
        <a:srgbClr val="1C1F5F"/>
      </a:dk2>
      <a:lt2>
        <a:srgbClr val="6077A2"/>
      </a:lt2>
      <a:accent1>
        <a:srgbClr val="1C1F5F"/>
      </a:accent1>
      <a:accent2>
        <a:srgbClr val="6077A2"/>
      </a:accent2>
      <a:accent3>
        <a:srgbClr val="D56921"/>
      </a:accent3>
      <a:accent4>
        <a:srgbClr val="6D0726"/>
      </a:accent4>
      <a:accent5>
        <a:srgbClr val="00503F"/>
      </a:accent5>
      <a:accent6>
        <a:srgbClr val="00213B"/>
      </a:accent6>
      <a:hlink>
        <a:srgbClr val="60BDE0"/>
      </a:hlink>
      <a:folHlink>
        <a:srgbClr val="9C41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B1B4B4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ctr">
        <a:spAutoFit/>
      </a:bodyPr>
      <a:lstStyle>
        <a:defPPr>
          <a:defRPr/>
        </a:defPPr>
      </a:lstStyle>
    </a:spDef>
    <a:lnDef>
      <a:spPr>
        <a:ln w="3175" cmpd="sng">
          <a:solidFill>
            <a:srgbClr val="A6A6A6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Bildschirmpräsentation (4:3)</PresentationFormat>
  <Paragraphs>103</Paragraphs>
  <Slides>9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Lucida Grande</vt:lpstr>
      <vt:lpstr>Symbol</vt:lpstr>
      <vt:lpstr>Wingdings</vt:lpstr>
      <vt:lpstr>Office-Design</vt:lpstr>
      <vt:lpstr>Benutzerdefiniertes Design</vt:lpstr>
      <vt:lpstr>Microsoft Excel-Arbeitsblatt</vt:lpstr>
      <vt:lpstr>         Leitfaden 2023/2024 für Grossisten  </vt:lpstr>
      <vt:lpstr>Inhalt</vt:lpstr>
      <vt:lpstr> „Zeitschriften in die Schulen“ – ein Überblick</vt:lpstr>
      <vt:lpstr> </vt:lpstr>
      <vt:lpstr>PowerPoint-Präsentation</vt:lpstr>
      <vt:lpstr>ZidS 2023 / 2024: Auf einen Blick</vt:lpstr>
      <vt:lpstr>Tipps und Hinweise</vt:lpstr>
      <vt:lpstr>Tipps und Hinweise</vt:lpstr>
      <vt:lpstr>Ihre Ansprechpartner</vt:lpstr>
    </vt:vector>
  </TitlesOfParts>
  <Company>xplicit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ZidS_Grosso-Leitfaden</dc:title>
  <dc:creator>Beate Zachris</dc:creator>
  <cp:lastModifiedBy>Beate Zachris</cp:lastModifiedBy>
  <cp:revision>519</cp:revision>
  <cp:lastPrinted>2014-06-30T14:46:43Z</cp:lastPrinted>
  <dcterms:created xsi:type="dcterms:W3CDTF">2012-06-27T15:37:50Z</dcterms:created>
  <dcterms:modified xsi:type="dcterms:W3CDTF">2023-08-30T15:01:00Z</dcterms:modified>
</cp:coreProperties>
</file>